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2" r:id="rId5"/>
    <p:sldMasterId id="214748366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y="9601200" cx="73152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047416C-10D8-42EE-99F5-E3032A1A57F9}">
  <a:tblStyle styleId="{6047416C-10D8-42EE-99F5-E3032A1A57F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21" Type="http://schemas.openxmlformats.org/officeDocument/2006/relationships/slide" Target="slides/slide14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2.xml"/><Relationship Id="rId6" Type="http://schemas.openxmlformats.org/officeDocument/2006/relationships/slideMaster" Target="slideMasters/slideMaster2.xml"/><Relationship Id="rId18" Type="http://schemas.openxmlformats.org/officeDocument/2006/relationships/slide" Target="slides/slide1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1.png>
</file>

<file path=ppt/media/image13.png>
</file>

<file path=ppt/media/image15.png>
</file>

<file path=ppt/media/image17.png>
</file>

<file path=ppt/media/image18.png>
</file>

<file path=ppt/media/image19.png>
</file>

<file path=ppt/media/image20.png>
</file>

<file path=ppt/media/image2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eaa9ee4da2_0_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geaa9ee4da2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1" name="Google Shape;111;geaa9ee4da2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25978f3561_0_444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31" name="Google Shape;231;g125978f3561_0_444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2" name="Google Shape;232;g125978f3561_0_444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25978f3561_0_527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40" name="Google Shape;240;g125978f3561_0_527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1" name="Google Shape;241;g125978f3561_0_527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25978f3561_0_533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47" name="Google Shape;247;g125978f3561_0_533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8" name="Google Shape;248;g125978f3561_0_533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25978f3561_0_62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60" name="Google Shape;260;g125978f3561_0_62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1" name="Google Shape;261;g125978f3561_0_62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25978f3561_0_626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67" name="Google Shape;267;g125978f3561_0_626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8" name="Google Shape;268;g125978f3561_0_626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5978f3561_0_8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19" name="Google Shape;119;g125978f3561_0_8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0" name="Google Shape;120;g125978f3561_0_8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5978f3561_0_86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26" name="Google Shape;126;g125978f3561_0_86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7" name="Google Shape;127;g125978f3561_0_86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25978f3561_0_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125978f3561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6" name="Google Shape;136;g125978f3561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25978f3561_0_169:notes"/>
          <p:cNvSpPr txBox="1"/>
          <p:nvPr/>
        </p:nvSpPr>
        <p:spPr>
          <a:xfrm>
            <a:off x="4398962" y="9555162"/>
            <a:ext cx="33687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sp>
        <p:nvSpPr>
          <p:cNvPr id="141" name="Google Shape;141;g125978f3561_0_169:notes"/>
          <p:cNvSpPr/>
          <p:nvPr>
            <p:ph idx="2" type="sldImg"/>
          </p:nvPr>
        </p:nvSpPr>
        <p:spPr>
          <a:xfrm>
            <a:off x="2286000" y="719137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42" name="Google Shape;142;g125978f3561_0_169:notes"/>
          <p:cNvSpPr txBox="1"/>
          <p:nvPr>
            <p:ph idx="1" type="body"/>
          </p:nvPr>
        </p:nvSpPr>
        <p:spPr>
          <a:xfrm>
            <a:off x="731837" y="4560887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125978f3561_0_169:notes"/>
          <p:cNvSpPr txBox="1"/>
          <p:nvPr/>
        </p:nvSpPr>
        <p:spPr>
          <a:xfrm>
            <a:off x="4143375" y="9120187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25978f3561_0_193:notes"/>
          <p:cNvSpPr/>
          <p:nvPr>
            <p:ph idx="2" type="sldImg"/>
          </p:nvPr>
        </p:nvSpPr>
        <p:spPr>
          <a:xfrm>
            <a:off x="1371600" y="763587"/>
            <a:ext cx="5024400" cy="37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6" name="Google Shape;166;g125978f3561_0_193:notes"/>
          <p:cNvSpPr txBox="1"/>
          <p:nvPr>
            <p:ph idx="1" type="body"/>
          </p:nvPr>
        </p:nvSpPr>
        <p:spPr>
          <a:xfrm>
            <a:off x="777875" y="4776787"/>
            <a:ext cx="6213600" cy="45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25978f3561_0_288:notes"/>
          <p:cNvSpPr/>
          <p:nvPr>
            <p:ph idx="2" type="sldImg"/>
          </p:nvPr>
        </p:nvSpPr>
        <p:spPr>
          <a:xfrm>
            <a:off x="2286000" y="719137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83" name="Google Shape;183;g125978f3561_0_288:notes"/>
          <p:cNvSpPr txBox="1"/>
          <p:nvPr>
            <p:ph idx="1" type="body"/>
          </p:nvPr>
        </p:nvSpPr>
        <p:spPr>
          <a:xfrm>
            <a:off x="731837" y="4560887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125978f3561_0_288:notes"/>
          <p:cNvSpPr txBox="1"/>
          <p:nvPr/>
        </p:nvSpPr>
        <p:spPr>
          <a:xfrm>
            <a:off x="4143375" y="9120187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25978f3561_0_311:notes"/>
          <p:cNvSpPr/>
          <p:nvPr>
            <p:ph idx="2" type="sldImg"/>
          </p:nvPr>
        </p:nvSpPr>
        <p:spPr>
          <a:xfrm>
            <a:off x="1371600" y="763587"/>
            <a:ext cx="5024400" cy="37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07" name="Google Shape;207;g125978f3561_0_311:notes"/>
          <p:cNvSpPr txBox="1"/>
          <p:nvPr>
            <p:ph idx="1" type="body"/>
          </p:nvPr>
        </p:nvSpPr>
        <p:spPr>
          <a:xfrm>
            <a:off x="777875" y="4776787"/>
            <a:ext cx="6213600" cy="45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25978f3561_0_438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24" name="Google Shape;224;g125978f3561_0_438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5" name="Google Shape;225;g125978f3561_0_438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365125" y="382587"/>
            <a:ext cx="6573900" cy="15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1" type="body"/>
          </p:nvPr>
        </p:nvSpPr>
        <p:spPr>
          <a:xfrm>
            <a:off x="365125" y="2246312"/>
            <a:ext cx="6578700" cy="6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5800">
            <a:noAutofit/>
          </a:bodyPr>
          <a:lstStyle>
            <a:lvl1pPr indent="-228600" lvl="0" marL="45720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rtl="0" algn="l">
              <a:lnSpc>
                <a:spcPct val="87000"/>
              </a:lnSpc>
              <a:spcBef>
                <a:spcPts val="1400"/>
              </a:spcBef>
              <a:spcAft>
                <a:spcPts val="0"/>
              </a:spcAft>
              <a:buSzPts val="3000"/>
              <a:buNone/>
              <a:defRPr/>
            </a:lvl2pPr>
            <a:lvl3pPr indent="-228600" lvl="2" marL="1371600" rtl="0" algn="l">
              <a:lnSpc>
                <a:spcPct val="87000"/>
              </a:lnSpc>
              <a:spcBef>
                <a:spcPts val="1100"/>
              </a:spcBef>
              <a:spcAft>
                <a:spcPts val="0"/>
              </a:spcAft>
              <a:buSzPts val="2500"/>
              <a:buNone/>
              <a:defRPr/>
            </a:lvl3pPr>
            <a:lvl4pPr indent="-228600" lvl="3" marL="1828800" rtl="0" algn="l">
              <a:lnSpc>
                <a:spcPct val="87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/>
            </a:lvl4pPr>
            <a:lvl5pPr indent="-228600" lvl="4" marL="2286000" rtl="0" algn="l">
              <a:lnSpc>
                <a:spcPct val="87000"/>
              </a:lnSpc>
              <a:spcBef>
                <a:spcPts val="500"/>
              </a:spcBef>
              <a:spcAft>
                <a:spcPts val="0"/>
              </a:spcAft>
              <a:buSzPts val="2100"/>
              <a:buNone/>
              <a:defRPr/>
            </a:lvl5pPr>
            <a:lvl6pPr indent="-228600" lvl="5" marL="27432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6pPr>
            <a:lvl7pPr indent="-228600" lvl="6" marL="32004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7pPr>
            <a:lvl8pPr indent="-228600" lvl="7" marL="36576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8pPr>
            <a:lvl9pPr indent="-228600" lvl="8" marL="4114800" rtl="0" algn="l">
              <a:lnSpc>
                <a:spcPct val="87000"/>
              </a:lnSpc>
              <a:spcBef>
                <a:spcPts val="200"/>
              </a:spcBef>
              <a:spcAft>
                <a:spcPts val="200"/>
              </a:spcAft>
              <a:buSzPts val="21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5241925" y="8742362"/>
            <a:ext cx="1698600" cy="6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0" lvl="0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layout with centered title and subtitle placeholders" type="title">
  <p:cSld name="TITLE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9875">
            <a:noAutofit/>
          </a:bodyPr>
          <a:lstStyle>
            <a:lvl1pPr lv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93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93000"/>
              </a:lnSpc>
              <a:spcBef>
                <a:spcPts val="110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93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93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93000"/>
              </a:lnSpc>
              <a:spcBef>
                <a:spcPts val="200"/>
              </a:spcBef>
              <a:spcAft>
                <a:spcPts val="20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5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15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5"/>
          <p:cNvSpPr txBox="1"/>
          <p:nvPr>
            <p:ph idx="12" type="sldNum"/>
          </p:nvPr>
        </p:nvSpPr>
        <p:spPr>
          <a:xfrm>
            <a:off x="5241925" y="8742362"/>
            <a:ext cx="1697100" cy="6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0" lvl="0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365125" y="382587"/>
            <a:ext cx="6572400" cy="15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365125" y="2246312"/>
            <a:ext cx="6572400" cy="6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9875">
            <a:noAutofit/>
          </a:bodyPr>
          <a:lstStyle>
            <a:lvl1pPr indent="-228600" lvl="0" marL="45720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93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93000"/>
              </a:lnSpc>
              <a:spcBef>
                <a:spcPts val="11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93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93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93000"/>
              </a:lnSpc>
              <a:spcBef>
                <a:spcPts val="200"/>
              </a:spcBef>
              <a:spcAft>
                <a:spcPts val="20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6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" name="Google Shape;106;p16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6"/>
          <p:cNvSpPr txBox="1"/>
          <p:nvPr>
            <p:ph idx="12" type="sldNum"/>
          </p:nvPr>
        </p:nvSpPr>
        <p:spPr>
          <a:xfrm>
            <a:off x="5241925" y="8742362"/>
            <a:ext cx="1697100" cy="6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0" lvl="0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/>
          <p:nvPr/>
        </p:nvSpPr>
        <p:spPr>
          <a:xfrm>
            <a:off x="365125" y="8742362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4"/>
          <p:cNvSpPr/>
          <p:nvPr/>
        </p:nvSpPr>
        <p:spPr>
          <a:xfrm>
            <a:off x="2498725" y="8742362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5241925" y="8742362"/>
            <a:ext cx="1697100" cy="6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  <p:sp>
        <p:nvSpPr>
          <p:cNvPr id="94" name="Google Shape;94;p14"/>
          <p:cNvSpPr txBox="1"/>
          <p:nvPr>
            <p:ph type="title"/>
          </p:nvPr>
        </p:nvSpPr>
        <p:spPr>
          <a:xfrm>
            <a:off x="365125" y="382587"/>
            <a:ext cx="6572400" cy="15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365125" y="2246312"/>
            <a:ext cx="6572400" cy="6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9875">
            <a:noAutofit/>
          </a:bodyPr>
          <a:lstStyle>
            <a:lvl1pPr indent="-2286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3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  <a:defRPr b="0" i="0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3000"/>
              </a:lnSpc>
              <a:spcBef>
                <a:spcPts val="1100"/>
              </a:spcBef>
              <a:spcAft>
                <a:spcPts val="0"/>
              </a:spcAft>
              <a:buSzPts val="1400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3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3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3000"/>
              </a:lnSpc>
              <a:spcBef>
                <a:spcPts val="200"/>
              </a:spcBef>
              <a:spcAft>
                <a:spcPts val="20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Relationship Id="rId4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113" name="Google Shape;11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37286" y="646900"/>
            <a:ext cx="3040625" cy="26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24150" y="6767800"/>
            <a:ext cx="1866900" cy="1866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 txBox="1"/>
          <p:nvPr/>
        </p:nvSpPr>
        <p:spPr>
          <a:xfrm>
            <a:off x="2166900" y="3714800"/>
            <a:ext cx="29814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Renton Fish and Game Club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USPSA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March 202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Match Booklet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Match Director: </a:t>
            </a:r>
            <a:r>
              <a:rPr lang="en-US"/>
              <a:t>Eric Beerbaum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Range Master: Mar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cel En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glmaier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Stats: </a:t>
            </a:r>
            <a:r>
              <a:rPr lang="en-US">
                <a:solidFill>
                  <a:schemeClr val="dk1"/>
                </a:solidFill>
              </a:rPr>
              <a:t>Marcel Englmaier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7"/>
          <p:cNvSpPr txBox="1"/>
          <p:nvPr/>
        </p:nvSpPr>
        <p:spPr>
          <a:xfrm>
            <a:off x="2166888" y="8792800"/>
            <a:ext cx="2981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Round Count: 1</a:t>
            </a:r>
            <a:r>
              <a:rPr b="1" lang="en-US" sz="2300"/>
              <a:t>32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4" name="Google Shape;234;p26"/>
          <p:cNvGraphicFramePr/>
          <p:nvPr/>
        </p:nvGraphicFramePr>
        <p:xfrm>
          <a:off x="177800" y="165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{6047416C-10D8-42EE-99F5-E3032A1A57F9}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5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Only You Can Prevent No-Shoots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Jordan Rogers</a:t>
                      </a:r>
                      <a:endParaRPr sz="1400" u="none" cap="none" strike="noStrike"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235" name="Google Shape;235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79400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236" name="Google Shape;236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7261" y="248468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6"/>
          <p:cNvPicPr preferRelativeResize="0"/>
          <p:nvPr/>
        </p:nvPicPr>
        <p:blipFill rotWithShape="1">
          <a:blip r:embed="rId4">
            <a:alphaModFix/>
          </a:blip>
          <a:srcRect b="11561" l="20722" r="16273" t="12675"/>
          <a:stretch/>
        </p:blipFill>
        <p:spPr>
          <a:xfrm>
            <a:off x="0" y="2847528"/>
            <a:ext cx="7315200" cy="49482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243" name="Google Shape;243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44" name="Google Shape;244;p27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{6047416C-10D8-42EE-99F5-E3032A1A57F9}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Stage 6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 u="none" cap="none" strike="noStrike"/>
                        <a:t>Shuffleboard Standards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Course Designer: Jordan Rogers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Shuffleboard Standards is a 24 round, 120 point Fixed Time Standards Exercise. There are 8 USPSA targets. The best THREE hits per target will score. The start and stop signal are audible. The time allowed for each string is 5 seconds.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START POSITION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String 1: Standing in box A. Handgun loaded and holstered, PCC loaded, stock on belt, muzzle pointing downrange.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String 2: Standing in box C. Handgun loaded and holstered. PCC loaded, stock on belt, muzzle pointing downrange.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STAGE PROCEDURE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String 1: On the start signal, engage targets T1 &amp; T2 OR T5 &amp; T</a:t>
                      </a:r>
                      <a:r>
                        <a:rPr lang="en-US" sz="1100"/>
                        <a:t>6 from any box</a:t>
                      </a: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(s)</a:t>
                      </a:r>
                      <a:r>
                        <a:rPr lang="en-US" sz="1100"/>
                        <a:t> with three rounds each</a:t>
                      </a:r>
                      <a:r>
                        <a:rPr lang="en-US" sz="1100" u="none" cap="none" strike="noStrike"/>
                        <a:t>, perform a mandatory reload and engage </a:t>
                      </a:r>
                      <a:r>
                        <a:rPr lang="en-US" sz="1100"/>
                        <a:t>remaining two targets with three rounds each </a:t>
                      </a:r>
                      <a:r>
                        <a:rPr lang="en-US" sz="1100" u="none" cap="none" strike="noStrike"/>
                        <a:t>STRONG HAND ONLY.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String 2: On the start signal, engage targets T3 &amp; T4 OR T7 &amp; </a:t>
                      </a:r>
                      <a:r>
                        <a:rPr lang="en-US" sz="1100"/>
                        <a:t>T8 from any box(s) with three rounds each</a:t>
                      </a:r>
                      <a:r>
                        <a:rPr lang="en-US" sz="1100" u="none" cap="none" strike="noStrike"/>
                        <a:t>, perform a mandatory reload and engage </a:t>
                      </a:r>
                      <a:r>
                        <a:rPr lang="en-US" sz="1100"/>
                        <a:t>remaining two targets with three rounds each </a:t>
                      </a:r>
                      <a:r>
                        <a:rPr lang="en-US" sz="1100" u="none" cap="none" strike="noStrike"/>
                        <a:t>WEAK HAND ONLY.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0" name="Google Shape;250;p28"/>
          <p:cNvGraphicFramePr/>
          <p:nvPr/>
        </p:nvGraphicFramePr>
        <p:xfrm>
          <a:off x="177800" y="165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{6047416C-10D8-42EE-99F5-E3032A1A57F9}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6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Shuffleboard Standards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Jordan Rogers</a:t>
                      </a:r>
                      <a:endParaRPr sz="1400" u="none" cap="none" strike="noStrike"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251" name="Google Shape;25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79400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252" name="Google Shape;252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7261" y="248468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ree&#10;&#10;Description automatically generated" id="253" name="Google Shape;253;p28"/>
          <p:cNvPicPr preferRelativeResize="0"/>
          <p:nvPr/>
        </p:nvPicPr>
        <p:blipFill rotWithShape="1">
          <a:blip r:embed="rId4">
            <a:alphaModFix/>
          </a:blip>
          <a:srcRect b="0" l="28857" r="21813" t="0"/>
          <a:stretch/>
        </p:blipFill>
        <p:spPr>
          <a:xfrm>
            <a:off x="20664" y="1288280"/>
            <a:ext cx="7294536" cy="8318003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8"/>
          <p:cNvSpPr txBox="1"/>
          <p:nvPr/>
        </p:nvSpPr>
        <p:spPr>
          <a:xfrm>
            <a:off x="322190" y="7328916"/>
            <a:ext cx="4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/>
          </a:p>
        </p:txBody>
      </p:sp>
      <p:sp>
        <p:nvSpPr>
          <p:cNvPr id="255" name="Google Shape;255;p28"/>
          <p:cNvSpPr txBox="1"/>
          <p:nvPr/>
        </p:nvSpPr>
        <p:spPr>
          <a:xfrm>
            <a:off x="2303389" y="7252808"/>
            <a:ext cx="4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  <a:endParaRPr/>
          </a:p>
        </p:txBody>
      </p:sp>
      <p:sp>
        <p:nvSpPr>
          <p:cNvPr id="256" name="Google Shape;256;p28"/>
          <p:cNvSpPr txBox="1"/>
          <p:nvPr/>
        </p:nvSpPr>
        <p:spPr>
          <a:xfrm>
            <a:off x="4526996" y="7190417"/>
            <a:ext cx="484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28"/>
          <p:cNvSpPr txBox="1"/>
          <p:nvPr/>
        </p:nvSpPr>
        <p:spPr>
          <a:xfrm>
            <a:off x="6115433" y="7144250"/>
            <a:ext cx="4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263" name="Google Shape;26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64" name="Google Shape;264;p29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{6047416C-10D8-42EE-99F5-E3032A1A57F9}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Stage 7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 u="none" cap="none" strike="noStrike"/>
                        <a:t>Devil’s Delights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Course Designer: Jordan Rogers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Devil’s Delights is a 16 round, 80 point Comstock medium course. There are 6 USPSA targets and 4 steel targets. The best two hits per target will score. Steel must fall to score. The start signal is audible.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The handgun start position is standing outside the shooting area, feet straddling start stick, facing UPRANGE, wrist above shoulders. Handgun is loaded and holstered.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The PCC start position is standing outside the shooting area, feet straddling start stick. PCC loaded with stock on belt, muzzle pointing down range.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On the audible start signal, engage targets as visible from with the shooting area.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br>
                        <a:rPr lang="en-US" sz="1100" u="none" cap="none" strike="noStrike"/>
                      </a:br>
                      <a:r>
                        <a:rPr lang="en-US" sz="1100" u="none" cap="none" strike="noStrike"/>
                        <a:t>White paper targets are scoring targets, brown targets are no-shoots. 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0" name="Google Shape;270;p30"/>
          <p:cNvGraphicFramePr/>
          <p:nvPr/>
        </p:nvGraphicFramePr>
        <p:xfrm>
          <a:off x="177800" y="165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{6047416C-10D8-42EE-99F5-E3032A1A57F9}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7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Devil’s Delights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Jordan Rogers</a:t>
                      </a:r>
                      <a:endParaRPr sz="1400" u="none" cap="none" strike="noStrike"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271" name="Google Shape;271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79400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272" name="Google Shape;27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7261" y="248468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ree, fence&#10;&#10;Description automatically generated" id="273" name="Google Shape;273;p30"/>
          <p:cNvPicPr preferRelativeResize="0"/>
          <p:nvPr/>
        </p:nvPicPr>
        <p:blipFill rotWithShape="1">
          <a:blip r:embed="rId4">
            <a:alphaModFix/>
          </a:blip>
          <a:srcRect b="0" l="3352" r="25003" t="0"/>
          <a:stretch/>
        </p:blipFill>
        <p:spPr>
          <a:xfrm>
            <a:off x="0" y="2184740"/>
            <a:ext cx="7315200" cy="574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122" name="Google Shape;12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3" name="Google Shape;123;p18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{6047416C-10D8-42EE-99F5-E3032A1A57F9}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Stage 1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 u="none" cap="none" strike="noStrike"/>
                        <a:t>Tropical Trauma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Course Designer: Jordan Rogers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Tropical Trauma is a 24 round, 120 point Comstock Long course. There are 11 USPSA targets and 2 steel targets. The best two hits per target will score. Steel must fall to score. The start signal is audible.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The start position is standing with heels touching marks. Handgun unloaded and holstered. PCC unloaded, stock on belt, muzzle pointing down range. 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On the audible start signal, engage all targets as visible from within the shooting area.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All barrels are soft cover.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9" name="Google Shape;129;p19"/>
          <p:cNvGraphicFramePr/>
          <p:nvPr/>
        </p:nvGraphicFramePr>
        <p:xfrm>
          <a:off x="177800" y="165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{6047416C-10D8-42EE-99F5-E3032A1A57F9}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1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Tropical Trauma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Jordan Rogers</a:t>
                      </a:r>
                      <a:endParaRPr sz="1400" u="none" cap="none" strike="noStrike"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130" name="Google Shape;13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79400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131" name="Google Shape;13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7261" y="248468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 rotWithShape="1">
          <a:blip r:embed="rId4">
            <a:alphaModFix/>
          </a:blip>
          <a:srcRect b="0" l="5537" r="26926" t="0"/>
          <a:stretch/>
        </p:blipFill>
        <p:spPr>
          <a:xfrm>
            <a:off x="0" y="2135645"/>
            <a:ext cx="7315200" cy="6092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/>
        </p:nvSpPr>
        <p:spPr>
          <a:xfrm>
            <a:off x="911700" y="1504475"/>
            <a:ext cx="54918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</a:rPr>
              <a:t>Stage </a:t>
            </a:r>
            <a:r>
              <a:rPr b="1" lang="en-US" sz="2200"/>
              <a:t>2</a:t>
            </a:r>
            <a:r>
              <a:rPr b="1" i="0" lang="en-US" sz="2200" u="none" cap="none" strike="noStrike">
                <a:solidFill>
                  <a:srgbClr val="000000"/>
                </a:solidFill>
              </a:rPr>
              <a:t>: CM 03-08</a:t>
            </a:r>
            <a:r>
              <a:rPr b="1" lang="en-US" sz="2200"/>
              <a:t> Madness</a:t>
            </a:r>
            <a:endParaRPr b="1" i="0" sz="2200" u="none" cap="none" strike="noStrike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22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2" y="7708900"/>
            <a:ext cx="1057275" cy="9255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6" name="Google Shape;146;p21"/>
          <p:cNvGrpSpPr/>
          <p:nvPr/>
        </p:nvGrpSpPr>
        <p:grpSpPr>
          <a:xfrm>
            <a:off x="342900" y="749300"/>
            <a:ext cx="6667500" cy="4530724"/>
            <a:chOff x="216" y="472"/>
            <a:chExt cx="4200" cy="2854"/>
          </a:xfrm>
        </p:grpSpPr>
        <p:sp>
          <p:nvSpPr>
            <p:cNvPr id="147" name="Google Shape;147;p21"/>
            <p:cNvSpPr txBox="1"/>
            <p:nvPr/>
          </p:nvSpPr>
          <p:spPr>
            <a:xfrm>
              <a:off x="216" y="472"/>
              <a:ext cx="4200" cy="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000" lIns="90000" spcFirstLastPara="1" rIns="90000" wrap="square" tIns="597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-US" sz="16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Stage 3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i="0" lang="en-US" sz="28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Negative Space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Course Designer:  Eric Beerbaum</a:t>
              </a:r>
              <a:endParaRPr/>
            </a:p>
          </p:txBody>
        </p:sp>
        <p:sp>
          <p:nvSpPr>
            <p:cNvPr id="148" name="Google Shape;148;p21"/>
            <p:cNvSpPr txBox="1"/>
            <p:nvPr/>
          </p:nvSpPr>
          <p:spPr>
            <a:xfrm>
              <a:off x="216" y="1264"/>
              <a:ext cx="4200" cy="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000" lIns="90000" spcFirstLastPara="1" rIns="90000" wrap="square" tIns="55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Negative Space is a 20 round, 100 point Comstock medium course. There are 8 USPSA targets and 4 steel targets.  The best two hits per target will score. The start signal is audible</a:t>
              </a:r>
              <a:endParaRPr/>
            </a:p>
          </p:txBody>
        </p:sp>
        <p:sp>
          <p:nvSpPr>
            <p:cNvPr id="149" name="Google Shape;149;p21"/>
            <p:cNvSpPr txBox="1"/>
            <p:nvPr/>
          </p:nvSpPr>
          <p:spPr>
            <a:xfrm>
              <a:off x="216" y="2230"/>
              <a:ext cx="4200" cy="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000" lIns="90000" spcFirstLastPara="1" rIns="90000" wrap="square" tIns="55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 Handgun start position is inside the shooting area, heels touching Xs, handgun loaded and holstered, wrists below belt.</a:t>
              </a:r>
              <a:endParaRPr/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 PCC start position is inside the shooting area, heels touching Xs, PCC loaded, stock on belt, muzzle generally downrange.</a:t>
              </a:r>
              <a:endParaRPr/>
            </a:p>
          </p:txBody>
        </p:sp>
        <p:sp>
          <p:nvSpPr>
            <p:cNvPr id="150" name="Google Shape;150;p21"/>
            <p:cNvSpPr txBox="1"/>
            <p:nvPr/>
          </p:nvSpPr>
          <p:spPr>
            <a:xfrm>
              <a:off x="216" y="2924"/>
              <a:ext cx="42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000" lIns="90000" spcFirstLastPara="1" rIns="90000" wrap="square" tIns="55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On the audible start signal, engage targets as they become visible.</a:t>
              </a:r>
              <a:endParaRPr/>
            </a:p>
          </p:txBody>
        </p:sp>
        <p:cxnSp>
          <p:nvCxnSpPr>
            <p:cNvPr id="151" name="Google Shape;151;p21"/>
            <p:cNvCxnSpPr/>
            <p:nvPr/>
          </p:nvCxnSpPr>
          <p:spPr>
            <a:xfrm>
              <a:off x="216" y="472"/>
              <a:ext cx="4200" cy="0"/>
            </a:xfrm>
            <a:prstGeom prst="straightConnector1">
              <a:avLst/>
            </a:prstGeom>
            <a:noFill/>
            <a:ln cap="flat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52" name="Google Shape;152;p21"/>
            <p:cNvCxnSpPr/>
            <p:nvPr/>
          </p:nvCxnSpPr>
          <p:spPr>
            <a:xfrm>
              <a:off x="216" y="1264"/>
              <a:ext cx="4200" cy="0"/>
            </a:xfrm>
            <a:prstGeom prst="straightConnector1">
              <a:avLst/>
            </a:prstGeom>
            <a:noFill/>
            <a:ln cap="flat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53" name="Google Shape;153;p21"/>
            <p:cNvCxnSpPr/>
            <p:nvPr/>
          </p:nvCxnSpPr>
          <p:spPr>
            <a:xfrm>
              <a:off x="216" y="2230"/>
              <a:ext cx="4200" cy="0"/>
            </a:xfrm>
            <a:prstGeom prst="straightConnector1">
              <a:avLst/>
            </a:prstGeom>
            <a:noFill/>
            <a:ln cap="flat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54" name="Google Shape;154;p21"/>
            <p:cNvCxnSpPr/>
            <p:nvPr/>
          </p:nvCxnSpPr>
          <p:spPr>
            <a:xfrm>
              <a:off x="216" y="2924"/>
              <a:ext cx="4200" cy="0"/>
            </a:xfrm>
            <a:prstGeom prst="straightConnector1">
              <a:avLst/>
            </a:prstGeom>
            <a:noFill/>
            <a:ln cap="flat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55" name="Google Shape;155;p21"/>
            <p:cNvCxnSpPr/>
            <p:nvPr/>
          </p:nvCxnSpPr>
          <p:spPr>
            <a:xfrm>
              <a:off x="216" y="3326"/>
              <a:ext cx="4200" cy="0"/>
            </a:xfrm>
            <a:prstGeom prst="straightConnector1">
              <a:avLst/>
            </a:prstGeom>
            <a:noFill/>
            <a:ln cap="flat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56" name="Google Shape;156;p21"/>
            <p:cNvCxnSpPr/>
            <p:nvPr/>
          </p:nvCxnSpPr>
          <p:spPr>
            <a:xfrm>
              <a:off x="216" y="472"/>
              <a:ext cx="0" cy="900"/>
            </a:xfrm>
            <a:prstGeom prst="straightConnector1">
              <a:avLst/>
            </a:prstGeom>
            <a:noFill/>
            <a:ln cap="flat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57" name="Google Shape;157;p21"/>
            <p:cNvCxnSpPr/>
            <p:nvPr/>
          </p:nvCxnSpPr>
          <p:spPr>
            <a:xfrm>
              <a:off x="216" y="1264"/>
              <a:ext cx="0" cy="900"/>
            </a:xfrm>
            <a:prstGeom prst="straightConnector1">
              <a:avLst/>
            </a:prstGeom>
            <a:noFill/>
            <a:ln cap="flat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58" name="Google Shape;158;p21"/>
            <p:cNvCxnSpPr/>
            <p:nvPr/>
          </p:nvCxnSpPr>
          <p:spPr>
            <a:xfrm>
              <a:off x="216" y="2230"/>
              <a:ext cx="0" cy="600"/>
            </a:xfrm>
            <a:prstGeom prst="straightConnector1">
              <a:avLst/>
            </a:prstGeom>
            <a:noFill/>
            <a:ln cap="flat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59" name="Google Shape;159;p21"/>
            <p:cNvCxnSpPr/>
            <p:nvPr/>
          </p:nvCxnSpPr>
          <p:spPr>
            <a:xfrm>
              <a:off x="216" y="2924"/>
              <a:ext cx="0" cy="300"/>
            </a:xfrm>
            <a:prstGeom prst="straightConnector1">
              <a:avLst/>
            </a:prstGeom>
            <a:noFill/>
            <a:ln cap="flat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60" name="Google Shape;160;p21"/>
            <p:cNvCxnSpPr/>
            <p:nvPr/>
          </p:nvCxnSpPr>
          <p:spPr>
            <a:xfrm>
              <a:off x="4389" y="472"/>
              <a:ext cx="0" cy="900"/>
            </a:xfrm>
            <a:prstGeom prst="straightConnector1">
              <a:avLst/>
            </a:prstGeom>
            <a:noFill/>
            <a:ln cap="flat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61" name="Google Shape;161;p21"/>
            <p:cNvCxnSpPr/>
            <p:nvPr/>
          </p:nvCxnSpPr>
          <p:spPr>
            <a:xfrm>
              <a:off x="4389" y="1264"/>
              <a:ext cx="0" cy="900"/>
            </a:xfrm>
            <a:prstGeom prst="straightConnector1">
              <a:avLst/>
            </a:prstGeom>
            <a:noFill/>
            <a:ln cap="flat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62" name="Google Shape;162;p21"/>
            <p:cNvCxnSpPr/>
            <p:nvPr/>
          </p:nvCxnSpPr>
          <p:spPr>
            <a:xfrm>
              <a:off x="4389" y="2230"/>
              <a:ext cx="0" cy="600"/>
            </a:xfrm>
            <a:prstGeom prst="straightConnector1">
              <a:avLst/>
            </a:prstGeom>
            <a:noFill/>
            <a:ln cap="flat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63" name="Google Shape;163;p21"/>
            <p:cNvCxnSpPr/>
            <p:nvPr/>
          </p:nvCxnSpPr>
          <p:spPr>
            <a:xfrm>
              <a:off x="4389" y="2924"/>
              <a:ext cx="0" cy="300"/>
            </a:xfrm>
            <a:prstGeom prst="straightConnector1">
              <a:avLst/>
            </a:prstGeom>
            <a:noFill/>
            <a:ln cap="flat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22"/>
          <p:cNvGrpSpPr/>
          <p:nvPr/>
        </p:nvGrpSpPr>
        <p:grpSpPr>
          <a:xfrm>
            <a:off x="107950" y="149225"/>
            <a:ext cx="6948487" cy="998538"/>
            <a:chOff x="68" y="94"/>
            <a:chExt cx="4377" cy="629"/>
          </a:xfrm>
        </p:grpSpPr>
        <p:sp>
          <p:nvSpPr>
            <p:cNvPr id="169" name="Google Shape;169;p22"/>
            <p:cNvSpPr/>
            <p:nvPr/>
          </p:nvSpPr>
          <p:spPr>
            <a:xfrm>
              <a:off x="68" y="94"/>
              <a:ext cx="6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22"/>
            <p:cNvSpPr txBox="1"/>
            <p:nvPr/>
          </p:nvSpPr>
          <p:spPr>
            <a:xfrm>
              <a:off x="724" y="94"/>
              <a:ext cx="30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45350" lIns="45700" spcFirstLastPara="1" rIns="45700" wrap="square" tIns="630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-US" sz="16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Stage 3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i="0" lang="en-US" sz="28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Negative Space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Course Designer:  Eric Beerbaum</a:t>
              </a:r>
              <a:endParaRPr/>
            </a:p>
          </p:txBody>
        </p:sp>
        <p:sp>
          <p:nvSpPr>
            <p:cNvPr id="171" name="Google Shape;171;p22"/>
            <p:cNvSpPr/>
            <p:nvPr/>
          </p:nvSpPr>
          <p:spPr>
            <a:xfrm>
              <a:off x="3845" y="94"/>
              <a:ext cx="6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72" name="Google Shape;172;p22"/>
            <p:cNvCxnSpPr/>
            <p:nvPr/>
          </p:nvCxnSpPr>
          <p:spPr>
            <a:xfrm>
              <a:off x="724" y="94"/>
              <a:ext cx="30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73" name="Google Shape;173;p22"/>
            <p:cNvCxnSpPr/>
            <p:nvPr/>
          </p:nvCxnSpPr>
          <p:spPr>
            <a:xfrm>
              <a:off x="68" y="723"/>
              <a:ext cx="6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74" name="Google Shape;174;p22"/>
            <p:cNvCxnSpPr/>
            <p:nvPr/>
          </p:nvCxnSpPr>
          <p:spPr>
            <a:xfrm>
              <a:off x="724" y="723"/>
              <a:ext cx="30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75" name="Google Shape;175;p22"/>
            <p:cNvCxnSpPr/>
            <p:nvPr/>
          </p:nvCxnSpPr>
          <p:spPr>
            <a:xfrm>
              <a:off x="3845" y="723"/>
              <a:ext cx="6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76" name="Google Shape;176;p22"/>
            <p:cNvCxnSpPr/>
            <p:nvPr/>
          </p:nvCxnSpPr>
          <p:spPr>
            <a:xfrm>
              <a:off x="724" y="94"/>
              <a:ext cx="0" cy="60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77" name="Google Shape;177;p22"/>
            <p:cNvCxnSpPr/>
            <p:nvPr/>
          </p:nvCxnSpPr>
          <p:spPr>
            <a:xfrm>
              <a:off x="3845" y="94"/>
              <a:ext cx="0" cy="60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  <p:pic>
        <p:nvPicPr>
          <p:cNvPr id="178" name="Google Shape;178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962" y="263525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67437" y="231775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2075" y="1279525"/>
            <a:ext cx="7040563" cy="62087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2" y="7708900"/>
            <a:ext cx="1057275" cy="9255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7" name="Google Shape;187;p23"/>
          <p:cNvGrpSpPr/>
          <p:nvPr/>
        </p:nvGrpSpPr>
        <p:grpSpPr>
          <a:xfrm>
            <a:off x="342900" y="749300"/>
            <a:ext cx="6667500" cy="4529138"/>
            <a:chOff x="216" y="472"/>
            <a:chExt cx="4200" cy="2853"/>
          </a:xfrm>
        </p:grpSpPr>
        <p:sp>
          <p:nvSpPr>
            <p:cNvPr id="188" name="Google Shape;188;p23"/>
            <p:cNvSpPr txBox="1"/>
            <p:nvPr/>
          </p:nvSpPr>
          <p:spPr>
            <a:xfrm>
              <a:off x="216" y="472"/>
              <a:ext cx="4200" cy="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975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-US" sz="16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Stage 4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i="0" lang="en-US" sz="28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L-Shaped Ambush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Course Designer:  Eric Beerbaum</a:t>
              </a:r>
              <a:endParaRPr/>
            </a:p>
          </p:txBody>
        </p:sp>
        <p:sp>
          <p:nvSpPr>
            <p:cNvPr id="189" name="Google Shape;189;p23"/>
            <p:cNvSpPr txBox="1"/>
            <p:nvPr/>
          </p:nvSpPr>
          <p:spPr>
            <a:xfrm>
              <a:off x="216" y="1264"/>
              <a:ext cx="4200" cy="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L-Shaped Ambush is a 22 round, 110 point Comstock medium course. There are 8 USPSA targets, 3 large poppers, and 3 small poppers.  The best two hits per target will score. The start signal is audible.</a:t>
              </a:r>
              <a:endParaRPr/>
            </a:p>
          </p:txBody>
        </p:sp>
        <p:sp>
          <p:nvSpPr>
            <p:cNvPr id="190" name="Google Shape;190;p23"/>
            <p:cNvSpPr txBox="1"/>
            <p:nvPr/>
          </p:nvSpPr>
          <p:spPr>
            <a:xfrm>
              <a:off x="216" y="2229"/>
              <a:ext cx="42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 Handgun start position is handgun loaded and holstered, both hands touching tree A.</a:t>
              </a:r>
              <a:endParaRPr/>
            </a:p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 PCC start position is PCC loaded, stock on belt, muzzle touching tree A.</a:t>
              </a:r>
              <a:endParaRPr/>
            </a:p>
          </p:txBody>
        </p:sp>
        <p:sp>
          <p:nvSpPr>
            <p:cNvPr id="191" name="Google Shape;191;p23"/>
            <p:cNvSpPr txBox="1"/>
            <p:nvPr/>
          </p:nvSpPr>
          <p:spPr>
            <a:xfrm>
              <a:off x="216" y="2923"/>
              <a:ext cx="4200" cy="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On the audible start signal, engage targets as they become visible.</a:t>
              </a:r>
              <a:endParaRPr/>
            </a:p>
          </p:txBody>
        </p:sp>
        <p:cxnSp>
          <p:nvCxnSpPr>
            <p:cNvPr id="192" name="Google Shape;192;p23"/>
            <p:cNvCxnSpPr/>
            <p:nvPr/>
          </p:nvCxnSpPr>
          <p:spPr>
            <a:xfrm>
              <a:off x="216" y="472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93" name="Google Shape;193;p23"/>
            <p:cNvCxnSpPr/>
            <p:nvPr/>
          </p:nvCxnSpPr>
          <p:spPr>
            <a:xfrm>
              <a:off x="216" y="1264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94" name="Google Shape;194;p23"/>
            <p:cNvCxnSpPr/>
            <p:nvPr/>
          </p:nvCxnSpPr>
          <p:spPr>
            <a:xfrm>
              <a:off x="216" y="2229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95" name="Google Shape;195;p23"/>
            <p:cNvCxnSpPr/>
            <p:nvPr/>
          </p:nvCxnSpPr>
          <p:spPr>
            <a:xfrm>
              <a:off x="216" y="2923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96" name="Google Shape;196;p23"/>
            <p:cNvCxnSpPr/>
            <p:nvPr/>
          </p:nvCxnSpPr>
          <p:spPr>
            <a:xfrm>
              <a:off x="216" y="3325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97" name="Google Shape;197;p23"/>
            <p:cNvCxnSpPr/>
            <p:nvPr/>
          </p:nvCxnSpPr>
          <p:spPr>
            <a:xfrm>
              <a:off x="216" y="472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98" name="Google Shape;198;p23"/>
            <p:cNvCxnSpPr/>
            <p:nvPr/>
          </p:nvCxnSpPr>
          <p:spPr>
            <a:xfrm>
              <a:off x="216" y="1264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99" name="Google Shape;199;p23"/>
            <p:cNvCxnSpPr/>
            <p:nvPr/>
          </p:nvCxnSpPr>
          <p:spPr>
            <a:xfrm>
              <a:off x="216" y="2229"/>
              <a:ext cx="0" cy="6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00" name="Google Shape;200;p23"/>
            <p:cNvCxnSpPr/>
            <p:nvPr/>
          </p:nvCxnSpPr>
          <p:spPr>
            <a:xfrm>
              <a:off x="216" y="2923"/>
              <a:ext cx="0" cy="3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01" name="Google Shape;201;p23"/>
            <p:cNvCxnSpPr/>
            <p:nvPr/>
          </p:nvCxnSpPr>
          <p:spPr>
            <a:xfrm>
              <a:off x="4388" y="472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02" name="Google Shape;202;p23"/>
            <p:cNvCxnSpPr/>
            <p:nvPr/>
          </p:nvCxnSpPr>
          <p:spPr>
            <a:xfrm>
              <a:off x="4388" y="1264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03" name="Google Shape;203;p23"/>
            <p:cNvCxnSpPr/>
            <p:nvPr/>
          </p:nvCxnSpPr>
          <p:spPr>
            <a:xfrm>
              <a:off x="4388" y="2229"/>
              <a:ext cx="0" cy="6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04" name="Google Shape;204;p23"/>
            <p:cNvCxnSpPr/>
            <p:nvPr/>
          </p:nvCxnSpPr>
          <p:spPr>
            <a:xfrm>
              <a:off x="4388" y="2923"/>
              <a:ext cx="0" cy="3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" name="Google Shape;209;p24"/>
          <p:cNvGrpSpPr/>
          <p:nvPr/>
        </p:nvGrpSpPr>
        <p:grpSpPr>
          <a:xfrm>
            <a:off x="107950" y="149225"/>
            <a:ext cx="6948488" cy="1006474"/>
            <a:chOff x="68" y="94"/>
            <a:chExt cx="4377" cy="634"/>
          </a:xfrm>
        </p:grpSpPr>
        <p:sp>
          <p:nvSpPr>
            <p:cNvPr id="210" name="Google Shape;210;p24"/>
            <p:cNvSpPr/>
            <p:nvPr/>
          </p:nvSpPr>
          <p:spPr>
            <a:xfrm>
              <a:off x="68" y="94"/>
              <a:ext cx="6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24"/>
            <p:cNvSpPr txBox="1"/>
            <p:nvPr/>
          </p:nvSpPr>
          <p:spPr>
            <a:xfrm>
              <a:off x="724" y="94"/>
              <a:ext cx="30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45350" lIns="45700" spcFirstLastPara="1" rIns="45700" wrap="square" tIns="63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Stage 4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L-Shaped Ambush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en-US" sz="1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Course Designer: Eric Beerbaum</a:t>
              </a:r>
              <a:endParaRPr/>
            </a:p>
          </p:txBody>
        </p:sp>
        <p:sp>
          <p:nvSpPr>
            <p:cNvPr id="212" name="Google Shape;212;p24"/>
            <p:cNvSpPr/>
            <p:nvPr/>
          </p:nvSpPr>
          <p:spPr>
            <a:xfrm>
              <a:off x="3845" y="94"/>
              <a:ext cx="6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13" name="Google Shape;213;p24"/>
            <p:cNvCxnSpPr/>
            <p:nvPr/>
          </p:nvCxnSpPr>
          <p:spPr>
            <a:xfrm>
              <a:off x="724" y="94"/>
              <a:ext cx="30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14" name="Google Shape;214;p24"/>
            <p:cNvCxnSpPr/>
            <p:nvPr/>
          </p:nvCxnSpPr>
          <p:spPr>
            <a:xfrm>
              <a:off x="68" y="728"/>
              <a:ext cx="6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15" name="Google Shape;215;p24"/>
            <p:cNvCxnSpPr/>
            <p:nvPr/>
          </p:nvCxnSpPr>
          <p:spPr>
            <a:xfrm>
              <a:off x="724" y="728"/>
              <a:ext cx="30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16" name="Google Shape;216;p24"/>
            <p:cNvCxnSpPr/>
            <p:nvPr/>
          </p:nvCxnSpPr>
          <p:spPr>
            <a:xfrm>
              <a:off x="3845" y="728"/>
              <a:ext cx="6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17" name="Google Shape;217;p24"/>
            <p:cNvCxnSpPr/>
            <p:nvPr/>
          </p:nvCxnSpPr>
          <p:spPr>
            <a:xfrm>
              <a:off x="724" y="94"/>
              <a:ext cx="0" cy="60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18" name="Google Shape;218;p24"/>
            <p:cNvCxnSpPr/>
            <p:nvPr/>
          </p:nvCxnSpPr>
          <p:spPr>
            <a:xfrm>
              <a:off x="3845" y="94"/>
              <a:ext cx="0" cy="60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  <p:pic>
        <p:nvPicPr>
          <p:cNvPr id="219" name="Google Shape;21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962" y="263525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67437" y="231775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7800" y="1208087"/>
            <a:ext cx="6953251" cy="52847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227" name="Google Shape;22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28" name="Google Shape;228;p25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{6047416C-10D8-42EE-99F5-E3032A1A57F9}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Stage 5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 u="none" cap="none" strike="noStrike"/>
                        <a:t>Only You Can Prevent No-Shoots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Course Designer: Jordan Rogers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Only You Can Prevent No-Shoots is a 12 round, 60 point Virginia Count short course. There are 12 USPSA targets. The best ONE hit per target will score. The start signal is audible.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The start position is standing completely outside the shooting area. 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Handgun loaded and holstered, hands touching upper marks on tree-box.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PCC loaded with muzzle touching lower mark on tree-box. 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On the audible start signal, engage targets as visible from within the shooting area. 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OI_THEME_TEMPLATE_DESIGN">
  <a:themeElements>
    <a:clrScheme name="POI_THEME_TEMPLATE_DESIGN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